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Open Sans" panose="020B0606030504020204" pitchFamily="34" charset="0"/>
      <p:regular r:id="rId17"/>
    </p:embeddedFont>
    <p:embeddedFont>
      <p:font typeface="Unbounded"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2.fntdata"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1.fntdata" /><Relationship Id="rId2" Type="http://schemas.openxmlformats.org/officeDocument/2006/relationships/slide" Target="slides/slide1.xml" /><Relationship Id="rId16" Type="http://schemas.openxmlformats.org/officeDocument/2006/relationships/notesMaster" Target="notesMasters/notesMaster1.xml"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0C6F9907-978C-184C-BAE0-27944E557DF7}" type="datetimeFigureOut">
              <a:rPr lang="en-US" smtClean="0"/>
              <a:t>8/27/2025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63E80BC7-12D7-0347-BCB9-F272B5B5E5FC}" type="slidenum">
              <a:rPr lang="en-US" smtClean="0"/>
              <a:t>‹#›</a:t>
            </a:fld>
            <a:endParaRPr lang="en-US"/>
          </a:p>
        </p:txBody>
      </p:sp>
    </p:spTree>
    <p:extLst>
      <p:ext uri="{BB962C8B-B14F-4D97-AF65-F5344CB8AC3E}">
        <p14:creationId xmlns:p14="http://schemas.microsoft.com/office/powerpoint/2010/main" val="237828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6"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2672120"/>
            <a:ext cx="12902327" cy="2129314"/>
          </a:xfrm>
          <a:prstGeom prst="rect">
            <a:avLst/>
          </a:prstGeom>
          <a:noFill/>
          <a:ln/>
        </p:spPr>
        <p:txBody>
          <a:bodyPr wrap="square" lIns="0" tIns="0" rIns="0" bIns="0" rtlCol="0" anchor="t"/>
          <a:lstStyle/>
          <a:p>
            <a:pPr marL="0" indent="0" algn="ctr">
              <a:lnSpc>
                <a:spcPts val="8350"/>
              </a:lnSpc>
              <a:buNone/>
            </a:pPr>
            <a:r>
              <a:rPr lang="en-US" sz="6700" b="1" dirty="0">
                <a:solidFill>
                  <a:srgbClr val="333F70"/>
                </a:solidFill>
                <a:latin typeface="Unbounded Bold" pitchFamily="34" charset="0"/>
                <a:ea typeface="Unbounded Bold" pitchFamily="34" charset="-122"/>
                <a:cs typeface="Unbounded Bold" pitchFamily="34" charset="-120"/>
              </a:rPr>
              <a:t>365 Super Mart's Analysis</a:t>
            </a:r>
            <a:endParaRPr lang="en-US" sz="6700" dirty="0"/>
          </a:p>
        </p:txBody>
      </p:sp>
      <p:sp>
        <p:nvSpPr>
          <p:cNvPr id="5" name="Text 2"/>
          <p:cNvSpPr/>
          <p:nvPr/>
        </p:nvSpPr>
        <p:spPr>
          <a:xfrm>
            <a:off x="4525804" y="5171718"/>
            <a:ext cx="5578793" cy="385763"/>
          </a:xfrm>
          <a:prstGeom prst="rect">
            <a:avLst/>
          </a:prstGeom>
          <a:noFill/>
          <a:ln/>
        </p:spPr>
        <p:txBody>
          <a:bodyPr wrap="none" lIns="0" tIns="0" rIns="0" bIns="0" rtlCol="0" anchor="t"/>
          <a:lstStyle/>
          <a:p>
            <a:pPr marL="0" indent="0" algn="ctr">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 Zohair Raza - DATA ANALYST</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618059"/>
            <a:ext cx="6150054" cy="771525"/>
          </a:xfrm>
          <a:prstGeom prst="rect">
            <a:avLst/>
          </a:prstGeom>
          <a:noFill/>
          <a:ln/>
        </p:spPr>
        <p:txBody>
          <a:bodyPr wrap="squar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Observation 2.4: Profit Margin vs. Sold Units</a:t>
            </a:r>
            <a:endParaRPr lang="en-US" sz="2400" dirty="0"/>
          </a:p>
        </p:txBody>
      </p:sp>
      <p:sp>
        <p:nvSpPr>
          <p:cNvPr id="3" name="Text 1"/>
          <p:cNvSpPr/>
          <p:nvPr/>
        </p:nvSpPr>
        <p:spPr>
          <a:xfrm>
            <a:off x="864037" y="2636401"/>
            <a:ext cx="6150054" cy="790099"/>
          </a:xfrm>
          <a:prstGeom prst="rect">
            <a:avLst/>
          </a:prstGeom>
          <a:noFill/>
          <a:ln/>
        </p:spPr>
        <p:txBody>
          <a:bodyPr wrap="square" lIns="0" tIns="0" rIns="0" bIns="0" rtlCol="0" anchor="t"/>
          <a:lstStyle/>
          <a:p>
            <a:pPr marL="0" indent="0" algn="l">
              <a:lnSpc>
                <a:spcPts val="3100"/>
              </a:lnSpc>
              <a:buNone/>
            </a:pPr>
            <a:r>
              <a:rPr lang="en-US" sz="1900" dirty="0">
                <a:solidFill>
                  <a:srgbClr val="333F70"/>
                </a:solidFill>
                <a:latin typeface="Open Sans" pitchFamily="34" charset="0"/>
                <a:ea typeface="Open Sans" pitchFamily="34" charset="-122"/>
                <a:cs typeface="Open Sans" pitchFamily="34" charset="-120"/>
              </a:rPr>
              <a:t>This query examined the balance between units sold and profit margins for different promotion types.</a:t>
            </a:r>
            <a:endParaRPr lang="en-US" sz="1900" dirty="0"/>
          </a:p>
        </p:txBody>
      </p:sp>
      <p:sp>
        <p:nvSpPr>
          <p:cNvPr id="4" name="Text 2"/>
          <p:cNvSpPr/>
          <p:nvPr/>
        </p:nvSpPr>
        <p:spPr>
          <a:xfrm>
            <a:off x="864037" y="3648670"/>
            <a:ext cx="6150054" cy="237029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33F70"/>
                </a:solidFill>
                <a:latin typeface="Open Sans" pitchFamily="34" charset="0"/>
                <a:ea typeface="Open Sans" pitchFamily="34" charset="-122"/>
                <a:cs typeface="Open Sans" pitchFamily="34" charset="-120"/>
              </a:rPr>
              <a:t>BOGOF and 500 Cashback demonstrated an optimal balance, driving a high volume of sales while maintaining healthy profit margins. This is in stark contrast to percentage discounts, which had a low impact on sales units and resulted in a lower overall profit margin.</a:t>
            </a:r>
            <a:endParaRPr lang="en-US" sz="1900" dirty="0"/>
          </a:p>
        </p:txBody>
      </p:sp>
      <p:sp>
        <p:nvSpPr>
          <p:cNvPr id="5" name="Text 3"/>
          <p:cNvSpPr/>
          <p:nvPr/>
        </p:nvSpPr>
        <p:spPr>
          <a:xfrm>
            <a:off x="864037" y="6241137"/>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6" name="Image 0" descr="preencoded.png"/>
          <p:cNvPicPr>
            <a:picLocks noChangeAspect="1"/>
          </p:cNvPicPr>
          <p:nvPr/>
        </p:nvPicPr>
        <p:blipFill>
          <a:blip r:embed="rId3"/>
          <a:stretch>
            <a:fillRect/>
          </a:stretch>
        </p:blipFill>
        <p:spPr>
          <a:xfrm>
            <a:off x="7623929" y="2385893"/>
            <a:ext cx="6150054" cy="34576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1618059"/>
            <a:ext cx="6150054" cy="771525"/>
          </a:xfrm>
          <a:prstGeom prst="rect">
            <a:avLst/>
          </a:prstGeom>
          <a:noFill/>
          <a:ln/>
        </p:spPr>
        <p:txBody>
          <a:bodyPr wrap="squar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Observation 3.1: Top Performing Categories (by Sales Lift)</a:t>
            </a:r>
            <a:endParaRPr lang="en-US" sz="2400" dirty="0"/>
          </a:p>
        </p:txBody>
      </p:sp>
      <p:sp>
        <p:nvSpPr>
          <p:cNvPr id="3" name="Text 1"/>
          <p:cNvSpPr/>
          <p:nvPr/>
        </p:nvSpPr>
        <p:spPr>
          <a:xfrm>
            <a:off x="864037" y="2636401"/>
            <a:ext cx="6150054" cy="790099"/>
          </a:xfrm>
          <a:prstGeom prst="rect">
            <a:avLst/>
          </a:prstGeom>
          <a:noFill/>
          <a:ln/>
        </p:spPr>
        <p:txBody>
          <a:bodyPr wrap="square" lIns="0" tIns="0" rIns="0" bIns="0" rtlCol="0" anchor="t"/>
          <a:lstStyle/>
          <a:p>
            <a:pPr marL="0" indent="0" algn="l">
              <a:lnSpc>
                <a:spcPts val="3100"/>
              </a:lnSpc>
              <a:buNone/>
            </a:pPr>
            <a:r>
              <a:rPr lang="en-US" sz="1900" dirty="0">
                <a:solidFill>
                  <a:srgbClr val="333F70"/>
                </a:solidFill>
                <a:latin typeface="Open Sans" pitchFamily="34" charset="0"/>
                <a:ea typeface="Open Sans" pitchFamily="34" charset="-122"/>
                <a:cs typeface="Open Sans" pitchFamily="34" charset="-120"/>
              </a:rPr>
              <a:t>This query identified which product categories saw the biggest Sales Lift during promotional campaigns.</a:t>
            </a:r>
            <a:endParaRPr lang="en-US" sz="1900" dirty="0"/>
          </a:p>
        </p:txBody>
      </p:sp>
      <p:sp>
        <p:nvSpPr>
          <p:cNvPr id="4" name="Text 2"/>
          <p:cNvSpPr/>
          <p:nvPr/>
        </p:nvSpPr>
        <p:spPr>
          <a:xfrm>
            <a:off x="864037" y="3648670"/>
            <a:ext cx="6150054" cy="237029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33F70"/>
                </a:solidFill>
                <a:latin typeface="Open Sans" pitchFamily="34" charset="0"/>
                <a:ea typeface="Open Sans" pitchFamily="34" charset="-122"/>
                <a:cs typeface="Open Sans" pitchFamily="34" charset="-120"/>
              </a:rPr>
              <a:t>Grocery &amp; Staples experienced the most significant sales lift, with Combol and Home Appliances also showing strong performance. This indicates that consumers are most likely to increase their purchases of these items when they are on promotion.</a:t>
            </a:r>
            <a:endParaRPr lang="en-US" sz="1900" dirty="0"/>
          </a:p>
        </p:txBody>
      </p:sp>
      <p:sp>
        <p:nvSpPr>
          <p:cNvPr id="5" name="Text 3"/>
          <p:cNvSpPr/>
          <p:nvPr/>
        </p:nvSpPr>
        <p:spPr>
          <a:xfrm>
            <a:off x="864037" y="6241137"/>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6" name="Image 0" descr="preencoded.png"/>
          <p:cNvPicPr>
            <a:picLocks noChangeAspect="1"/>
          </p:cNvPicPr>
          <p:nvPr/>
        </p:nvPicPr>
        <p:blipFill>
          <a:blip r:embed="rId3"/>
          <a:stretch>
            <a:fillRect/>
          </a:stretch>
        </p:blipFill>
        <p:spPr>
          <a:xfrm>
            <a:off x="7623929" y="2385893"/>
            <a:ext cx="6150054" cy="34576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1227653"/>
            <a:ext cx="6150054" cy="1157288"/>
          </a:xfrm>
          <a:prstGeom prst="rect">
            <a:avLst/>
          </a:prstGeom>
          <a:noFill/>
          <a:ln/>
        </p:spPr>
        <p:txBody>
          <a:bodyPr wrap="squar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Observation 3.2: Top Performing Products (by Sales Lift)</a:t>
            </a:r>
            <a:endParaRPr lang="en-US" sz="2400" dirty="0"/>
          </a:p>
        </p:txBody>
      </p:sp>
      <p:sp>
        <p:nvSpPr>
          <p:cNvPr id="3" name="Text 1"/>
          <p:cNvSpPr/>
          <p:nvPr/>
        </p:nvSpPr>
        <p:spPr>
          <a:xfrm>
            <a:off x="864037" y="2631758"/>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333F70"/>
                </a:solidFill>
                <a:latin typeface="Open Sans" pitchFamily="34" charset="0"/>
                <a:ea typeface="Open Sans" pitchFamily="34" charset="-122"/>
                <a:cs typeface="Open Sans" pitchFamily="34" charset="-120"/>
              </a:rPr>
              <a:t>This query pinpointed specific products that performed exceptionally well (or poorly) in response to promotions.</a:t>
            </a:r>
            <a:endParaRPr lang="en-US" sz="1900" dirty="0"/>
          </a:p>
        </p:txBody>
      </p:sp>
      <p:sp>
        <p:nvSpPr>
          <p:cNvPr id="4" name="Text 2"/>
          <p:cNvSpPr/>
          <p:nvPr/>
        </p:nvSpPr>
        <p:spPr>
          <a:xfrm>
            <a:off x="864037" y="4039076"/>
            <a:ext cx="6150054" cy="237029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33F70"/>
                </a:solidFill>
                <a:latin typeface="Open Sans" pitchFamily="34" charset="0"/>
                <a:ea typeface="Open Sans" pitchFamily="34" charset="-122"/>
                <a:cs typeface="Open Sans" pitchFamily="34" charset="-120"/>
              </a:rPr>
              <a:t>Farm Chakki Atta and Sunflower Oil, both staples in the Grocery &amp; Staples category, were the top-performing products. However, the Scrub Sponge for Dishwash showed a negative sales lift, indicating the promotion was ineffective for this product.</a:t>
            </a:r>
            <a:endParaRPr lang="en-US" sz="1900" dirty="0"/>
          </a:p>
        </p:txBody>
      </p:sp>
      <p:sp>
        <p:nvSpPr>
          <p:cNvPr id="5" name="Text 3"/>
          <p:cNvSpPr/>
          <p:nvPr/>
        </p:nvSpPr>
        <p:spPr>
          <a:xfrm>
            <a:off x="864037" y="6631543"/>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6" name="Image 0" descr="preencoded.png"/>
          <p:cNvPicPr>
            <a:picLocks noChangeAspect="1"/>
          </p:cNvPicPr>
          <p:nvPr/>
        </p:nvPicPr>
        <p:blipFill>
          <a:blip r:embed="rId3"/>
          <a:stretch>
            <a:fillRect/>
          </a:stretch>
        </p:blipFill>
        <p:spPr>
          <a:xfrm>
            <a:off x="7623929" y="2385893"/>
            <a:ext cx="6150054" cy="34576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1223010"/>
            <a:ext cx="6150054" cy="771525"/>
          </a:xfrm>
          <a:prstGeom prst="rect">
            <a:avLst/>
          </a:prstGeom>
          <a:noFill/>
          <a:ln/>
        </p:spPr>
        <p:txBody>
          <a:bodyPr wrap="squar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Observation 3.3: Category and Promotion Effectiveness</a:t>
            </a:r>
            <a:endParaRPr lang="en-US" sz="2400" dirty="0"/>
          </a:p>
        </p:txBody>
      </p:sp>
      <p:sp>
        <p:nvSpPr>
          <p:cNvPr id="3" name="Text 1"/>
          <p:cNvSpPr/>
          <p:nvPr/>
        </p:nvSpPr>
        <p:spPr>
          <a:xfrm>
            <a:off x="864037" y="2241352"/>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333F70"/>
                </a:solidFill>
                <a:latin typeface="Open Sans" pitchFamily="34" charset="0"/>
                <a:ea typeface="Open Sans" pitchFamily="34" charset="-122"/>
                <a:cs typeface="Open Sans" pitchFamily="34" charset="-120"/>
              </a:rPr>
              <a:t>This final analysis explored the relationship between product categories and the success of various promotion types.</a:t>
            </a:r>
            <a:endParaRPr lang="en-US" sz="1900" dirty="0"/>
          </a:p>
        </p:txBody>
      </p:sp>
      <p:sp>
        <p:nvSpPr>
          <p:cNvPr id="4" name="Text 2"/>
          <p:cNvSpPr/>
          <p:nvPr/>
        </p:nvSpPr>
        <p:spPr>
          <a:xfrm>
            <a:off x="864037" y="3648670"/>
            <a:ext cx="6150054" cy="276534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33F70"/>
                </a:solidFill>
                <a:latin typeface="Open Sans" pitchFamily="34" charset="0"/>
                <a:ea typeface="Open Sans" pitchFamily="34" charset="-122"/>
                <a:cs typeface="Open Sans" pitchFamily="34" charset="-120"/>
              </a:rPr>
              <a:t>The findings revealed that Grocery &amp; Staples performed exceptionally well with 500 Cashback and BOGOF promotions. Home Appliances and Home Care also showed strong results with BOGOF. This highlights the importance of tailoring promotion types to specific product categories to maximize their effectiveness.</a:t>
            </a:r>
            <a:endParaRPr lang="en-US" sz="1900" dirty="0"/>
          </a:p>
        </p:txBody>
      </p:sp>
      <p:sp>
        <p:nvSpPr>
          <p:cNvPr id="5" name="Text 3"/>
          <p:cNvSpPr/>
          <p:nvPr/>
        </p:nvSpPr>
        <p:spPr>
          <a:xfrm>
            <a:off x="864037" y="6636187"/>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6" name="Image 0" descr="preencoded.png"/>
          <p:cNvPicPr>
            <a:picLocks noChangeAspect="1"/>
          </p:cNvPicPr>
          <p:nvPr/>
        </p:nvPicPr>
        <p:blipFill>
          <a:blip r:embed="rId3"/>
          <a:stretch>
            <a:fillRect/>
          </a:stretch>
        </p:blipFill>
        <p:spPr>
          <a:xfrm>
            <a:off x="7623929" y="2385893"/>
            <a:ext cx="6150054" cy="34576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331119"/>
            <a:ext cx="7415927" cy="493752"/>
          </a:xfrm>
          <a:prstGeom prst="rect">
            <a:avLst/>
          </a:prstGeom>
          <a:noFill/>
          <a:ln/>
        </p:spPr>
        <p:txBody>
          <a:bodyPr wrap="none" lIns="0" tIns="0" rIns="0" bIns="0" rtlCol="0" anchor="t"/>
          <a:lstStyle/>
          <a:p>
            <a:pPr marL="0" indent="0" algn="l">
              <a:lnSpc>
                <a:spcPts val="3850"/>
              </a:lnSpc>
              <a:buNone/>
            </a:pPr>
            <a:r>
              <a:rPr lang="en-US" sz="2400" b="1" dirty="0">
                <a:solidFill>
                  <a:srgbClr val="333F70"/>
                </a:solidFill>
                <a:latin typeface="Open Sans" pitchFamily="34" charset="0"/>
                <a:ea typeface="Open Sans" pitchFamily="34" charset="-122"/>
                <a:cs typeface="Open Sans" pitchFamily="34" charset="-120"/>
              </a:rPr>
              <a:t>Recommendations</a:t>
            </a:r>
            <a:endParaRPr lang="en-US" sz="2400" dirty="0"/>
          </a:p>
        </p:txBody>
      </p:sp>
      <p:sp>
        <p:nvSpPr>
          <p:cNvPr id="4" name="Text 1"/>
          <p:cNvSpPr/>
          <p:nvPr/>
        </p:nvSpPr>
        <p:spPr>
          <a:xfrm>
            <a:off x="864037" y="2047042"/>
            <a:ext cx="741592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33F70"/>
                </a:solidFill>
                <a:latin typeface="Open Sans" pitchFamily="34" charset="0"/>
                <a:ea typeface="Open Sans" pitchFamily="34" charset="-122"/>
                <a:cs typeface="Open Sans" pitchFamily="34" charset="-120"/>
              </a:rPr>
              <a:t>Prioritize High-Impact Promotions:</a:t>
            </a:r>
            <a:r>
              <a:rPr lang="en-US" sz="1900" dirty="0">
                <a:solidFill>
                  <a:srgbClr val="333F70"/>
                </a:solidFill>
                <a:latin typeface="Open Sans" pitchFamily="34" charset="0"/>
                <a:ea typeface="Open Sans" pitchFamily="34" charset="-122"/>
                <a:cs typeface="Open Sans" pitchFamily="34" charset="-120"/>
              </a:rPr>
              <a:t> Focus on BOGOF and Cashback; reduce reliance on low-performing percentage discounts.</a:t>
            </a:r>
            <a:endParaRPr lang="en-US" sz="1900" dirty="0"/>
          </a:p>
        </p:txBody>
      </p:sp>
      <p:sp>
        <p:nvSpPr>
          <p:cNvPr id="5" name="Text 2"/>
          <p:cNvSpPr/>
          <p:nvPr/>
        </p:nvSpPr>
        <p:spPr>
          <a:xfrm>
            <a:off x="864037" y="3318510"/>
            <a:ext cx="741592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33F70"/>
                </a:solidFill>
                <a:latin typeface="Open Sans" pitchFamily="34" charset="0"/>
                <a:ea typeface="Open Sans" pitchFamily="34" charset="-122"/>
                <a:cs typeface="Open Sans" pitchFamily="34" charset="-120"/>
              </a:rPr>
              <a:t>Tailor by Location:</a:t>
            </a:r>
            <a:r>
              <a:rPr lang="en-US" sz="1900" dirty="0">
                <a:solidFill>
                  <a:srgbClr val="333F70"/>
                </a:solidFill>
                <a:latin typeface="Open Sans" pitchFamily="34" charset="0"/>
                <a:ea typeface="Open Sans" pitchFamily="34" charset="-122"/>
                <a:cs typeface="Open Sans" pitchFamily="34" charset="-120"/>
              </a:rPr>
              <a:t> Strengthen campaigns in Peshawar &amp; Sialkot; test new strategies or boost efforts in Faisalabad &amp; Hyderabad.</a:t>
            </a:r>
            <a:endParaRPr lang="en-US" sz="1900" dirty="0"/>
          </a:p>
        </p:txBody>
      </p:sp>
      <p:sp>
        <p:nvSpPr>
          <p:cNvPr id="6" name="Text 3"/>
          <p:cNvSpPr/>
          <p:nvPr/>
        </p:nvSpPr>
        <p:spPr>
          <a:xfrm>
            <a:off x="864037" y="4589978"/>
            <a:ext cx="7415927"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33F70"/>
                </a:solidFill>
                <a:latin typeface="Open Sans" pitchFamily="34" charset="0"/>
                <a:ea typeface="Open Sans" pitchFamily="34" charset="-122"/>
                <a:cs typeface="Open Sans" pitchFamily="34" charset="-120"/>
              </a:rPr>
              <a:t>Optimize by Category:</a:t>
            </a:r>
            <a:r>
              <a:rPr lang="en-US" sz="1900" dirty="0">
                <a:solidFill>
                  <a:srgbClr val="333F70"/>
                </a:solidFill>
                <a:latin typeface="Open Sans" pitchFamily="34" charset="0"/>
                <a:ea typeface="Open Sans" pitchFamily="34" charset="-122"/>
                <a:cs typeface="Open Sans" pitchFamily="34" charset="-120"/>
              </a:rPr>
              <a:t> Use BOGOF &amp; Cashback for Grocery &amp; Staples; redesign promotions for weak products (e.g., bundle low-performing items).</a:t>
            </a:r>
            <a:endParaRPr lang="en-US" sz="1900" dirty="0"/>
          </a:p>
        </p:txBody>
      </p:sp>
      <p:sp>
        <p:nvSpPr>
          <p:cNvPr id="7" name="Text 4"/>
          <p:cNvSpPr/>
          <p:nvPr/>
        </p:nvSpPr>
        <p:spPr>
          <a:xfrm>
            <a:off x="864037" y="6052780"/>
            <a:ext cx="74159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8" name="Text 5"/>
          <p:cNvSpPr/>
          <p:nvPr/>
        </p:nvSpPr>
        <p:spPr>
          <a:xfrm>
            <a:off x="864037" y="6725483"/>
            <a:ext cx="7415927" cy="395049"/>
          </a:xfrm>
          <a:prstGeom prst="rect">
            <a:avLst/>
          </a:prstGeom>
          <a:noFill/>
          <a:ln/>
        </p:spPr>
        <p:txBody>
          <a:bodyPr wrap="none" lIns="0" tIns="0" rIns="0" bIns="0" rtlCol="0" anchor="t"/>
          <a:lstStyle/>
          <a:p>
            <a:pPr marL="0" indent="0" algn="l">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201579"/>
            <a:ext cx="7415927" cy="771525"/>
          </a:xfrm>
          <a:prstGeom prst="rect">
            <a:avLst/>
          </a:prstGeom>
          <a:noFill/>
          <a:ln/>
        </p:spPr>
        <p:txBody>
          <a:bodyPr wrap="square" lIns="0" tIns="0" rIns="0" bIns="0" rtlCol="0" anchor="t"/>
          <a:lstStyle/>
          <a:p>
            <a:pPr marL="0" indent="0" algn="ctr">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Project Insights: 365 Super Mart's Promotional Campaign Analysis</a:t>
            </a:r>
            <a:endParaRPr lang="en-US" sz="2400" dirty="0"/>
          </a:p>
        </p:txBody>
      </p:sp>
      <p:sp>
        <p:nvSpPr>
          <p:cNvPr id="4" name="Text 1"/>
          <p:cNvSpPr/>
          <p:nvPr/>
        </p:nvSpPr>
        <p:spPr>
          <a:xfrm>
            <a:off x="864037" y="2250758"/>
            <a:ext cx="7415927" cy="493752"/>
          </a:xfrm>
          <a:prstGeom prst="rect">
            <a:avLst/>
          </a:prstGeom>
          <a:noFill/>
          <a:ln/>
        </p:spPr>
        <p:txBody>
          <a:bodyPr wrap="none" lIns="0" tIns="0" rIns="0" bIns="0" rtlCol="0" anchor="t"/>
          <a:lstStyle/>
          <a:p>
            <a:pPr marL="0" indent="0" algn="l">
              <a:lnSpc>
                <a:spcPts val="3850"/>
              </a:lnSpc>
              <a:buNone/>
            </a:pPr>
            <a:r>
              <a:rPr lang="en-US" sz="2400" b="1" dirty="0">
                <a:solidFill>
                  <a:srgbClr val="333F70"/>
                </a:solidFill>
                <a:latin typeface="Open Sans" pitchFamily="34" charset="0"/>
                <a:ea typeface="Open Sans" pitchFamily="34" charset="-122"/>
                <a:cs typeface="Open Sans" pitchFamily="34" charset="-120"/>
              </a:rPr>
              <a:t>Introduction</a:t>
            </a:r>
            <a:endParaRPr lang="en-US" sz="2400" dirty="0"/>
          </a:p>
        </p:txBody>
      </p:sp>
      <p:sp>
        <p:nvSpPr>
          <p:cNvPr id="5" name="Text 2"/>
          <p:cNvSpPr/>
          <p:nvPr/>
        </p:nvSpPr>
        <p:spPr>
          <a:xfrm>
            <a:off x="864037" y="3022163"/>
            <a:ext cx="7415927" cy="158019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33F70"/>
                </a:solidFill>
                <a:latin typeface="Open Sans" pitchFamily="34" charset="0"/>
                <a:ea typeface="Open Sans" pitchFamily="34" charset="-122"/>
                <a:cs typeface="Open Sans" pitchFamily="34" charset="-120"/>
              </a:rPr>
              <a:t>Company:</a:t>
            </a:r>
            <a:r>
              <a:rPr lang="en-US" sz="1900" dirty="0">
                <a:solidFill>
                  <a:srgbClr val="333F70"/>
                </a:solidFill>
                <a:latin typeface="Open Sans" pitchFamily="34" charset="0"/>
                <a:ea typeface="Open Sans" pitchFamily="34" charset="-122"/>
                <a:cs typeface="Open Sans" pitchFamily="34" charset="-120"/>
              </a:rPr>
              <a:t> 365 Super Mart is a prominent FMCG company with a wide network of stores across several cities. It sells a variety of products, including groceries, home care, and home appliances.</a:t>
            </a:r>
            <a:endParaRPr lang="en-US" sz="1900" dirty="0"/>
          </a:p>
        </p:txBody>
      </p:sp>
      <p:sp>
        <p:nvSpPr>
          <p:cNvPr id="6" name="Text 3"/>
          <p:cNvSpPr/>
          <p:nvPr/>
        </p:nvSpPr>
        <p:spPr>
          <a:xfrm>
            <a:off x="864037" y="4688681"/>
            <a:ext cx="74159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33F70"/>
                </a:solidFill>
                <a:latin typeface="Open Sans" pitchFamily="34" charset="0"/>
                <a:ea typeface="Open Sans" pitchFamily="34" charset="-122"/>
                <a:cs typeface="Open Sans" pitchFamily="34" charset="-120"/>
              </a:rPr>
              <a:t>Objective:</a:t>
            </a:r>
            <a:r>
              <a:rPr lang="en-US" sz="1900" dirty="0">
                <a:solidFill>
                  <a:srgbClr val="333F70"/>
                </a:solidFill>
                <a:latin typeface="Open Sans" pitchFamily="34" charset="0"/>
                <a:ea typeface="Open Sans" pitchFamily="34" charset="-122"/>
                <a:cs typeface="Open Sans" pitchFamily="34" charset="-120"/>
              </a:rPr>
              <a:t> The goal of this analysis is to determine the effectiveness of promotional campaigns.</a:t>
            </a:r>
            <a:endParaRPr lang="en-US" sz="1900" dirty="0"/>
          </a:p>
        </p:txBody>
      </p:sp>
      <p:sp>
        <p:nvSpPr>
          <p:cNvPr id="7" name="Text 4"/>
          <p:cNvSpPr/>
          <p:nvPr/>
        </p:nvSpPr>
        <p:spPr>
          <a:xfrm>
            <a:off x="864037" y="5565100"/>
            <a:ext cx="74159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333F70"/>
                </a:solidFill>
                <a:latin typeface="Open Sans" pitchFamily="34" charset="0"/>
                <a:ea typeface="Open Sans" pitchFamily="34" charset="-122"/>
                <a:cs typeface="Open Sans" pitchFamily="34" charset="-120"/>
              </a:rPr>
              <a:t>Methodology:</a:t>
            </a:r>
            <a:r>
              <a:rPr lang="en-US" sz="1900" dirty="0">
                <a:solidFill>
                  <a:srgbClr val="333F70"/>
                </a:solidFill>
                <a:latin typeface="Open Sans" pitchFamily="34" charset="0"/>
                <a:ea typeface="Open Sans" pitchFamily="34" charset="-122"/>
                <a:cs typeface="Open Sans" pitchFamily="34" charset="-120"/>
              </a:rPr>
              <a:t> I used SQL(MySQL) to analyze a company dataset and answer key business questions. </a:t>
            </a:r>
            <a:endParaRPr lang="en-US" sz="1900" dirty="0"/>
          </a:p>
        </p:txBody>
      </p:sp>
      <p:sp>
        <p:nvSpPr>
          <p:cNvPr id="8" name="Text 5"/>
          <p:cNvSpPr/>
          <p:nvPr/>
        </p:nvSpPr>
        <p:spPr>
          <a:xfrm>
            <a:off x="864037" y="6632853"/>
            <a:ext cx="7415927" cy="395049"/>
          </a:xfrm>
          <a:prstGeom prst="rect">
            <a:avLst/>
          </a:prstGeom>
          <a:noFill/>
          <a:ln/>
        </p:spPr>
        <p:txBody>
          <a:bodyPr wrap="none" lIns="0" tIns="0" rIns="0" bIns="0" rtlCol="0" anchor="t"/>
          <a:lstStyle/>
          <a:p>
            <a:pPr marL="0" indent="0" algn="l">
              <a:lnSpc>
                <a:spcPts val="3100"/>
              </a:lnSpc>
              <a:buNone/>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119557"/>
            <a:ext cx="4599623" cy="385763"/>
          </a:xfrm>
          <a:prstGeom prst="rect">
            <a:avLst/>
          </a:prstGeom>
          <a:noFill/>
          <a:ln/>
        </p:spPr>
        <p:txBody>
          <a:bodyPr wrap="non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Analytical Focus Areas:</a:t>
            </a:r>
            <a:endParaRPr lang="en-US" sz="2400" dirty="0"/>
          </a:p>
        </p:txBody>
      </p:sp>
      <p:sp>
        <p:nvSpPr>
          <p:cNvPr id="4" name="Text 1"/>
          <p:cNvSpPr/>
          <p:nvPr/>
        </p:nvSpPr>
        <p:spPr>
          <a:xfrm>
            <a:off x="864037" y="3752136"/>
            <a:ext cx="74159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333F70"/>
                </a:solidFill>
                <a:latin typeface="Open Sans" pitchFamily="34" charset="0"/>
                <a:ea typeface="Open Sans" pitchFamily="34" charset="-122"/>
                <a:cs typeface="Open Sans" pitchFamily="34" charset="-120"/>
              </a:rPr>
              <a:t>Store Performance Analysis</a:t>
            </a:r>
            <a:endParaRPr lang="en-US" sz="1900" dirty="0"/>
          </a:p>
        </p:txBody>
      </p:sp>
      <p:sp>
        <p:nvSpPr>
          <p:cNvPr id="5" name="Text 2"/>
          <p:cNvSpPr/>
          <p:nvPr/>
        </p:nvSpPr>
        <p:spPr>
          <a:xfrm>
            <a:off x="864037" y="4233505"/>
            <a:ext cx="74159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333F70"/>
                </a:solidFill>
                <a:latin typeface="Open Sans" pitchFamily="34" charset="0"/>
                <a:ea typeface="Open Sans" pitchFamily="34" charset="-122"/>
                <a:cs typeface="Open Sans" pitchFamily="34" charset="-120"/>
              </a:rPr>
              <a:t>Promotion Type Analysis</a:t>
            </a:r>
            <a:endParaRPr lang="en-US" sz="1900" dirty="0"/>
          </a:p>
        </p:txBody>
      </p:sp>
      <p:sp>
        <p:nvSpPr>
          <p:cNvPr id="6" name="Text 3"/>
          <p:cNvSpPr/>
          <p:nvPr/>
        </p:nvSpPr>
        <p:spPr>
          <a:xfrm>
            <a:off x="864037" y="4714875"/>
            <a:ext cx="74159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333F70"/>
                </a:solidFill>
                <a:latin typeface="Open Sans" pitchFamily="34" charset="0"/>
                <a:ea typeface="Open Sans" pitchFamily="34" charset="-122"/>
                <a:cs typeface="Open Sans" pitchFamily="34" charset="-120"/>
              </a:rPr>
              <a:t>Product and Category Analysis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425178"/>
            <a:ext cx="6150054" cy="1157288"/>
          </a:xfrm>
          <a:prstGeom prst="rect">
            <a:avLst/>
          </a:prstGeom>
          <a:noFill/>
          <a:ln/>
        </p:spPr>
        <p:txBody>
          <a:bodyPr wrap="squar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Observation 1.1: Top Performing Stores (by Incremental Revenue)</a:t>
            </a:r>
            <a:endParaRPr lang="en-US" sz="2400" dirty="0"/>
          </a:p>
        </p:txBody>
      </p:sp>
      <p:sp>
        <p:nvSpPr>
          <p:cNvPr id="3" name="Text 1"/>
          <p:cNvSpPr/>
          <p:nvPr/>
        </p:nvSpPr>
        <p:spPr>
          <a:xfrm>
            <a:off x="864037" y="2829282"/>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333F70"/>
                </a:solidFill>
                <a:latin typeface="Open Sans" pitchFamily="34" charset="0"/>
                <a:ea typeface="Open Sans" pitchFamily="34" charset="-122"/>
                <a:cs typeface="Open Sans" pitchFamily="34" charset="-120"/>
              </a:rPr>
              <a:t>The query identified the top 10 stores based on Incremental Revenue (IR), which is the revenue generated directly from promotional sales.</a:t>
            </a:r>
            <a:endParaRPr lang="en-US" sz="1900" dirty="0"/>
          </a:p>
        </p:txBody>
      </p:sp>
      <p:sp>
        <p:nvSpPr>
          <p:cNvPr id="4" name="Text 2"/>
          <p:cNvSpPr/>
          <p:nvPr/>
        </p:nvSpPr>
        <p:spPr>
          <a:xfrm>
            <a:off x="864037" y="4236601"/>
            <a:ext cx="6150054" cy="1975247"/>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33F70"/>
                </a:solidFill>
                <a:latin typeface="Open Sans" pitchFamily="34" charset="0"/>
                <a:ea typeface="Open Sans" pitchFamily="34" charset="-122"/>
                <a:cs typeface="Open Sans" pitchFamily="34" charset="-120"/>
              </a:rPr>
              <a:t>STKA1 in Rawalpindi and STSA4 in Sialkot were the top performers, indicating that stores in these two cities are highly responsive to promotions. These locations should be a focus for future high-value campaigns.</a:t>
            </a:r>
            <a:endParaRPr lang="en-US" sz="1900" dirty="0"/>
          </a:p>
        </p:txBody>
      </p:sp>
      <p:sp>
        <p:nvSpPr>
          <p:cNvPr id="5" name="Text 3"/>
          <p:cNvSpPr/>
          <p:nvPr/>
        </p:nvSpPr>
        <p:spPr>
          <a:xfrm>
            <a:off x="864037" y="6434018"/>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6" name="Image 0" descr="preencoded.png"/>
          <p:cNvPicPr>
            <a:picLocks noChangeAspect="1"/>
          </p:cNvPicPr>
          <p:nvPr/>
        </p:nvPicPr>
        <p:blipFill>
          <a:blip r:embed="rId3"/>
          <a:stretch>
            <a:fillRect/>
          </a:stretch>
        </p:blipFill>
        <p:spPr>
          <a:xfrm>
            <a:off x="7623929" y="2385893"/>
            <a:ext cx="6150054" cy="34576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227653"/>
            <a:ext cx="6150054" cy="1157288"/>
          </a:xfrm>
          <a:prstGeom prst="rect">
            <a:avLst/>
          </a:prstGeom>
          <a:noFill/>
          <a:ln/>
        </p:spPr>
        <p:txBody>
          <a:bodyPr wrap="squar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Observation 1.2: Bottom Performing Stores (by Incremental Sold Units)</a:t>
            </a:r>
            <a:endParaRPr lang="en-US" sz="2400" dirty="0"/>
          </a:p>
        </p:txBody>
      </p:sp>
      <p:sp>
        <p:nvSpPr>
          <p:cNvPr id="3" name="Text 1"/>
          <p:cNvSpPr/>
          <p:nvPr/>
        </p:nvSpPr>
        <p:spPr>
          <a:xfrm>
            <a:off x="864037" y="2631758"/>
            <a:ext cx="6150054" cy="1580198"/>
          </a:xfrm>
          <a:prstGeom prst="rect">
            <a:avLst/>
          </a:prstGeom>
          <a:noFill/>
          <a:ln/>
        </p:spPr>
        <p:txBody>
          <a:bodyPr wrap="square" lIns="0" tIns="0" rIns="0" bIns="0" rtlCol="0" anchor="t"/>
          <a:lstStyle/>
          <a:p>
            <a:pPr marL="0" indent="0" algn="l">
              <a:lnSpc>
                <a:spcPts val="3100"/>
              </a:lnSpc>
              <a:buNone/>
            </a:pPr>
            <a:r>
              <a:rPr lang="en-US" sz="1900" dirty="0">
                <a:solidFill>
                  <a:srgbClr val="333F70"/>
                </a:solidFill>
                <a:latin typeface="Open Sans" pitchFamily="34" charset="0"/>
                <a:ea typeface="Open Sans" pitchFamily="34" charset="-122"/>
                <a:cs typeface="Open Sans" pitchFamily="34" charset="-120"/>
              </a:rPr>
              <a:t>This query highlighted the bottom 10 stores based on Incremental Sold Units (ISU), revealing where promotions had the least impact on the volume of products sold.</a:t>
            </a:r>
            <a:endParaRPr lang="en-US" sz="1900" dirty="0"/>
          </a:p>
        </p:txBody>
      </p:sp>
      <p:sp>
        <p:nvSpPr>
          <p:cNvPr id="4" name="Text 2"/>
          <p:cNvSpPr/>
          <p:nvPr/>
        </p:nvSpPr>
        <p:spPr>
          <a:xfrm>
            <a:off x="864037" y="4434126"/>
            <a:ext cx="6150054" cy="1975247"/>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33F70"/>
                </a:solidFill>
                <a:latin typeface="Open Sans" pitchFamily="34" charset="0"/>
                <a:ea typeface="Open Sans" pitchFamily="34" charset="-122"/>
                <a:cs typeface="Open Sans" pitchFamily="34" charset="-120"/>
              </a:rPr>
              <a:t>Stores in Faisalabad and Hyderabad were among the lowest performers. This suggests that the current promotional strategies may not be effectively reaching or enticing customers in these areas.</a:t>
            </a:r>
            <a:endParaRPr lang="en-US" sz="1900" dirty="0"/>
          </a:p>
        </p:txBody>
      </p:sp>
      <p:sp>
        <p:nvSpPr>
          <p:cNvPr id="5" name="Text 3"/>
          <p:cNvSpPr/>
          <p:nvPr/>
        </p:nvSpPr>
        <p:spPr>
          <a:xfrm>
            <a:off x="864037" y="6631543"/>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6" name="Image 0" descr="preencoded.png"/>
          <p:cNvPicPr>
            <a:picLocks noChangeAspect="1"/>
          </p:cNvPicPr>
          <p:nvPr/>
        </p:nvPicPr>
        <p:blipFill>
          <a:blip r:embed="rId3"/>
          <a:stretch>
            <a:fillRect/>
          </a:stretch>
        </p:blipFill>
        <p:spPr>
          <a:xfrm>
            <a:off x="7623929" y="2385893"/>
            <a:ext cx="6150054" cy="34576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8314" y="860465"/>
            <a:ext cx="6238637" cy="1069062"/>
          </a:xfrm>
          <a:prstGeom prst="rect">
            <a:avLst/>
          </a:prstGeom>
          <a:noFill/>
          <a:ln/>
        </p:spPr>
        <p:txBody>
          <a:bodyPr wrap="square" lIns="0" tIns="0" rIns="0" bIns="0" rtlCol="0" anchor="t"/>
          <a:lstStyle/>
          <a:p>
            <a:pPr marL="0" indent="0" algn="l">
              <a:lnSpc>
                <a:spcPts val="2800"/>
              </a:lnSpc>
              <a:buNone/>
            </a:pPr>
            <a:r>
              <a:rPr lang="en-US" sz="2200" b="1" dirty="0">
                <a:solidFill>
                  <a:srgbClr val="333F70"/>
                </a:solidFill>
                <a:latin typeface="Unbounded Bold" pitchFamily="34" charset="0"/>
                <a:ea typeface="Unbounded Bold" pitchFamily="34" charset="-122"/>
                <a:cs typeface="Unbounded Bold" pitchFamily="34" charset="-120"/>
              </a:rPr>
              <a:t>Observation 1.3: Store Performance by City (Average Incremental Revenue)</a:t>
            </a:r>
            <a:endParaRPr lang="en-US" sz="2200" dirty="0"/>
          </a:p>
        </p:txBody>
      </p:sp>
      <p:sp>
        <p:nvSpPr>
          <p:cNvPr id="3" name="Text 1"/>
          <p:cNvSpPr/>
          <p:nvPr/>
        </p:nvSpPr>
        <p:spPr>
          <a:xfrm>
            <a:off x="798314" y="2157532"/>
            <a:ext cx="6238637" cy="72985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This analysis explored store performance at a city level by calculating the average incremental revenue per store.</a:t>
            </a:r>
            <a:endParaRPr lang="en-US" sz="1750" dirty="0"/>
          </a:p>
        </p:txBody>
      </p:sp>
      <p:sp>
        <p:nvSpPr>
          <p:cNvPr id="4" name="Text 2"/>
          <p:cNvSpPr/>
          <p:nvPr/>
        </p:nvSpPr>
        <p:spPr>
          <a:xfrm>
            <a:off x="798314" y="3092648"/>
            <a:ext cx="6238637" cy="72985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Peshawar and Sialkot had the highest average incremental revenue per store.</a:t>
            </a:r>
            <a:endParaRPr lang="en-US" sz="1750" dirty="0"/>
          </a:p>
        </p:txBody>
      </p:sp>
      <p:sp>
        <p:nvSpPr>
          <p:cNvPr id="5" name="Text 3"/>
          <p:cNvSpPr/>
          <p:nvPr/>
        </p:nvSpPr>
        <p:spPr>
          <a:xfrm>
            <a:off x="798314" y="3902273"/>
            <a:ext cx="6238637" cy="291941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The data shows a correlation between a city's number of stores and its overall promotional impact. For example, Peshawar, with 300 stores, contributed significantly to overall revenue from campaigns. In contrast, cities with fewer stores, like Karachi and Faisalabad, showed lower average revenue, suggesting that a one-size-fits-all approach to promotions might not be optimal.</a:t>
            </a:r>
            <a:endParaRPr lang="en-US" sz="1750" dirty="0"/>
          </a:p>
        </p:txBody>
      </p:sp>
      <p:sp>
        <p:nvSpPr>
          <p:cNvPr id="6" name="Text 4"/>
          <p:cNvSpPr/>
          <p:nvPr/>
        </p:nvSpPr>
        <p:spPr>
          <a:xfrm>
            <a:off x="798314" y="7026950"/>
            <a:ext cx="6238637" cy="364927"/>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7" name="Image 0" descr="preencoded.png"/>
          <p:cNvPicPr>
            <a:picLocks noChangeAspect="1"/>
          </p:cNvPicPr>
          <p:nvPr/>
        </p:nvPicPr>
        <p:blipFill>
          <a:blip r:embed="rId3"/>
          <a:stretch>
            <a:fillRect/>
          </a:stretch>
        </p:blipFill>
        <p:spPr>
          <a:xfrm>
            <a:off x="7601069" y="2361009"/>
            <a:ext cx="6238637" cy="35074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425178"/>
            <a:ext cx="6150054" cy="1157288"/>
          </a:xfrm>
          <a:prstGeom prst="rect">
            <a:avLst/>
          </a:prstGeom>
          <a:noFill/>
          <a:ln/>
        </p:spPr>
        <p:txBody>
          <a:bodyPr wrap="squar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Observation 2.1: Highest Incremental Revenue by Promotion Type</a:t>
            </a:r>
            <a:endParaRPr lang="en-US" sz="2400" dirty="0"/>
          </a:p>
        </p:txBody>
      </p:sp>
      <p:sp>
        <p:nvSpPr>
          <p:cNvPr id="3" name="Text 1"/>
          <p:cNvSpPr/>
          <p:nvPr/>
        </p:nvSpPr>
        <p:spPr>
          <a:xfrm>
            <a:off x="864037" y="2829282"/>
            <a:ext cx="6150054" cy="790099"/>
          </a:xfrm>
          <a:prstGeom prst="rect">
            <a:avLst/>
          </a:prstGeom>
          <a:noFill/>
          <a:ln/>
        </p:spPr>
        <p:txBody>
          <a:bodyPr wrap="square" lIns="0" tIns="0" rIns="0" bIns="0" rtlCol="0" anchor="t"/>
          <a:lstStyle/>
          <a:p>
            <a:pPr marL="0" indent="0" algn="l">
              <a:lnSpc>
                <a:spcPts val="3100"/>
              </a:lnSpc>
              <a:buNone/>
            </a:pPr>
            <a:r>
              <a:rPr lang="en-US" sz="1900" dirty="0">
                <a:solidFill>
                  <a:srgbClr val="333F70"/>
                </a:solidFill>
                <a:latin typeface="Open Sans" pitchFamily="34" charset="0"/>
                <a:ea typeface="Open Sans" pitchFamily="34" charset="-122"/>
                <a:cs typeface="Open Sans" pitchFamily="34" charset="-120"/>
              </a:rPr>
              <a:t>This query determined which two promotion types generated the most Incremental Revenue (IR).</a:t>
            </a:r>
            <a:endParaRPr lang="en-US" sz="1900" dirty="0"/>
          </a:p>
        </p:txBody>
      </p:sp>
      <p:sp>
        <p:nvSpPr>
          <p:cNvPr id="4" name="Text 2"/>
          <p:cNvSpPr/>
          <p:nvPr/>
        </p:nvSpPr>
        <p:spPr>
          <a:xfrm>
            <a:off x="864037" y="3841552"/>
            <a:ext cx="6150054" cy="237029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33F70"/>
                </a:solidFill>
                <a:latin typeface="Open Sans" pitchFamily="34" charset="0"/>
                <a:ea typeface="Open Sans" pitchFamily="34" charset="-122"/>
                <a:cs typeface="Open Sans" pitchFamily="34" charset="-120"/>
              </a:rPr>
              <a:t>500 Cashback and BOGOF (Buy One Get One Free) were the most successful promotion types for generating revenue. These promotions not only drive a high volume of sales but also appear to be well-received by customers, leading to a strong return on investment.</a:t>
            </a:r>
            <a:endParaRPr lang="en-US" sz="1900" dirty="0"/>
          </a:p>
        </p:txBody>
      </p:sp>
      <p:sp>
        <p:nvSpPr>
          <p:cNvPr id="5" name="Text 3"/>
          <p:cNvSpPr/>
          <p:nvPr/>
        </p:nvSpPr>
        <p:spPr>
          <a:xfrm>
            <a:off x="864037" y="6434018"/>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6" name="Image 0" descr="preencoded.png"/>
          <p:cNvPicPr>
            <a:picLocks noChangeAspect="1"/>
          </p:cNvPicPr>
          <p:nvPr/>
        </p:nvPicPr>
        <p:blipFill>
          <a:blip r:embed="rId3"/>
          <a:stretch>
            <a:fillRect/>
          </a:stretch>
        </p:blipFill>
        <p:spPr>
          <a:xfrm>
            <a:off x="7623929" y="2385893"/>
            <a:ext cx="6150054" cy="34576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030129"/>
            <a:ext cx="6150054" cy="1157288"/>
          </a:xfrm>
          <a:prstGeom prst="rect">
            <a:avLst/>
          </a:prstGeom>
          <a:noFill/>
          <a:ln/>
        </p:spPr>
        <p:txBody>
          <a:bodyPr wrap="squar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Observation 2.2: Lowest Incremental Sold Units by Promotion Type</a:t>
            </a:r>
            <a:endParaRPr lang="en-US" sz="2400" dirty="0"/>
          </a:p>
        </p:txBody>
      </p:sp>
      <p:sp>
        <p:nvSpPr>
          <p:cNvPr id="3" name="Text 1"/>
          <p:cNvSpPr/>
          <p:nvPr/>
        </p:nvSpPr>
        <p:spPr>
          <a:xfrm>
            <a:off x="864037" y="2434233"/>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333F70"/>
                </a:solidFill>
                <a:latin typeface="Open Sans" pitchFamily="34" charset="0"/>
                <a:ea typeface="Open Sans" pitchFamily="34" charset="-122"/>
                <a:cs typeface="Open Sans" pitchFamily="34" charset="-120"/>
              </a:rPr>
              <a:t>This query focused on which promotion types resulted in the least amount of Incremental Sold Units (ISU).</a:t>
            </a:r>
            <a:endParaRPr lang="en-US" sz="1900" dirty="0"/>
          </a:p>
        </p:txBody>
      </p:sp>
      <p:sp>
        <p:nvSpPr>
          <p:cNvPr id="4" name="Text 2"/>
          <p:cNvSpPr/>
          <p:nvPr/>
        </p:nvSpPr>
        <p:spPr>
          <a:xfrm>
            <a:off x="864037" y="3841552"/>
            <a:ext cx="6150054" cy="276534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33F70"/>
                </a:solidFill>
                <a:latin typeface="Open Sans" pitchFamily="34" charset="0"/>
                <a:ea typeface="Open Sans" pitchFamily="34" charset="-122"/>
                <a:cs typeface="Open Sans" pitchFamily="34" charset="-120"/>
              </a:rPr>
              <a:t>25% OFF and 50% OFF promotions led to the lowest increase in units sold. The 25% OFF promotion even showed a negative value, which could mean it failed to attract new sales and instead just lowered the price for customers who would have bought the product anyway, a phenomenon known as sales cannibalization.</a:t>
            </a:r>
            <a:endParaRPr lang="en-US" sz="1900" dirty="0"/>
          </a:p>
        </p:txBody>
      </p:sp>
      <p:sp>
        <p:nvSpPr>
          <p:cNvPr id="5" name="Text 3"/>
          <p:cNvSpPr/>
          <p:nvPr/>
        </p:nvSpPr>
        <p:spPr>
          <a:xfrm>
            <a:off x="864037" y="6829068"/>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6" name="Image 0" descr="preencoded.png"/>
          <p:cNvPicPr>
            <a:picLocks noChangeAspect="1"/>
          </p:cNvPicPr>
          <p:nvPr/>
        </p:nvPicPr>
        <p:blipFill>
          <a:blip r:embed="rId3"/>
          <a:stretch>
            <a:fillRect/>
          </a:stretch>
        </p:blipFill>
        <p:spPr>
          <a:xfrm>
            <a:off x="7623929" y="2385893"/>
            <a:ext cx="6150054" cy="34576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223010"/>
            <a:ext cx="6150054" cy="771525"/>
          </a:xfrm>
          <a:prstGeom prst="rect">
            <a:avLst/>
          </a:prstGeom>
          <a:noFill/>
          <a:ln/>
        </p:spPr>
        <p:txBody>
          <a:bodyPr wrap="square" lIns="0" tIns="0" rIns="0" bIns="0" rtlCol="0" anchor="t"/>
          <a:lstStyle/>
          <a:p>
            <a:pPr marL="0" indent="0" algn="l">
              <a:lnSpc>
                <a:spcPts val="3000"/>
              </a:lnSpc>
              <a:buNone/>
            </a:pPr>
            <a:r>
              <a:rPr lang="en-US" sz="2400" b="1" dirty="0">
                <a:solidFill>
                  <a:srgbClr val="333F70"/>
                </a:solidFill>
                <a:latin typeface="Unbounded Bold" pitchFamily="34" charset="0"/>
                <a:ea typeface="Unbounded Bold" pitchFamily="34" charset="-122"/>
                <a:cs typeface="Unbounded Bold" pitchFamily="34" charset="-120"/>
              </a:rPr>
              <a:t>Observation 2.3: Comparing Promotion Effectiveness</a:t>
            </a:r>
            <a:endParaRPr lang="en-US" sz="2400" dirty="0"/>
          </a:p>
        </p:txBody>
      </p:sp>
      <p:sp>
        <p:nvSpPr>
          <p:cNvPr id="3" name="Text 1"/>
          <p:cNvSpPr/>
          <p:nvPr/>
        </p:nvSpPr>
        <p:spPr>
          <a:xfrm>
            <a:off x="864037" y="2241352"/>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333F70"/>
                </a:solidFill>
                <a:latin typeface="Open Sans" pitchFamily="34" charset="0"/>
                <a:ea typeface="Open Sans" pitchFamily="34" charset="-122"/>
                <a:cs typeface="Open Sans" pitchFamily="34" charset="-120"/>
              </a:rPr>
              <a:t>This analysis provided a broader comparison of different promotion types based on both revenue and sold units.</a:t>
            </a:r>
            <a:endParaRPr lang="en-US" sz="1900" dirty="0"/>
          </a:p>
        </p:txBody>
      </p:sp>
      <p:sp>
        <p:nvSpPr>
          <p:cNvPr id="4" name="Text 2"/>
          <p:cNvSpPr/>
          <p:nvPr/>
        </p:nvSpPr>
        <p:spPr>
          <a:xfrm>
            <a:off x="864037" y="3648670"/>
            <a:ext cx="6150054" cy="276534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333F70"/>
                </a:solidFill>
                <a:latin typeface="Open Sans" pitchFamily="34" charset="0"/>
                <a:ea typeface="Open Sans" pitchFamily="34" charset="-122"/>
                <a:cs typeface="Open Sans" pitchFamily="34" charset="-120"/>
              </a:rPr>
              <a:t>BOGOF and 500 Cashback were the clear top performers across both metrics, confirming their effectiveness. In comparison, general "Discount" promotions showed positive revenue but a much lower impact on the number of units sold, reinforcing the idea that they are less effective at driving sales volume.</a:t>
            </a:r>
            <a:endParaRPr lang="en-US" sz="1900" dirty="0"/>
          </a:p>
        </p:txBody>
      </p:sp>
      <p:sp>
        <p:nvSpPr>
          <p:cNvPr id="5" name="Text 3"/>
          <p:cNvSpPr/>
          <p:nvPr/>
        </p:nvSpPr>
        <p:spPr>
          <a:xfrm>
            <a:off x="864037" y="6636187"/>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6" name="Image 0" descr="preencoded.png"/>
          <p:cNvPicPr>
            <a:picLocks noChangeAspect="1"/>
          </p:cNvPicPr>
          <p:nvPr/>
        </p:nvPicPr>
        <p:blipFill>
          <a:blip r:embed="rId3"/>
          <a:stretch>
            <a:fillRect/>
          </a:stretch>
        </p:blipFill>
        <p:spPr>
          <a:xfrm>
            <a:off x="7623929" y="2385893"/>
            <a:ext cx="6150054" cy="345769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Zohair Raza</cp:lastModifiedBy>
  <cp:revision>2</cp:revision>
  <dcterms:created xsi:type="dcterms:W3CDTF">2025-08-27T12:06:24Z</dcterms:created>
  <dcterms:modified xsi:type="dcterms:W3CDTF">2025-08-27T12:25:56Z</dcterms:modified>
</cp:coreProperties>
</file>